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3" r:id="rId3"/>
    <p:sldId id="284" r:id="rId4"/>
    <p:sldId id="304" r:id="rId5"/>
    <p:sldId id="265" r:id="rId6"/>
    <p:sldId id="294" r:id="rId7"/>
    <p:sldId id="293" r:id="rId8"/>
    <p:sldId id="292" r:id="rId9"/>
    <p:sldId id="300" r:id="rId10"/>
    <p:sldId id="302" r:id="rId11"/>
    <p:sldId id="297" r:id="rId12"/>
    <p:sldId id="291" r:id="rId13"/>
    <p:sldId id="305" r:id="rId14"/>
  </p:sldIdLst>
  <p:sldSz cx="12192000" cy="6858000"/>
  <p:notesSz cx="6858000" cy="9144000"/>
  <p:embeddedFontLst>
    <p:embeddedFont>
      <p:font typeface="AppleSDGothicNeoB00" panose="02000503000000000000" pitchFamily="2" charset="-127"/>
      <p:regular r:id="rId15"/>
    </p:embeddedFont>
    <p:embeddedFont>
      <p:font typeface="AppleSDGothicNeoH00" panose="02000503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27F"/>
    <a:srgbClr val="67B0B5"/>
    <a:srgbClr val="333F50"/>
    <a:srgbClr val="2B2B2E"/>
    <a:srgbClr val="AAB9BB"/>
    <a:srgbClr val="E6E6E6"/>
    <a:srgbClr val="378063"/>
    <a:srgbClr val="E4EEE5"/>
    <a:srgbClr val="CDC2EC"/>
    <a:srgbClr val="BAA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274" y="86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1ECAC-DD3F-4245-B5B5-921710BB5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A18064-0FDB-4E1D-9EA3-2F3374A62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3AE26-A962-4045-A787-C2D65664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7F3B5-AB06-4E34-885E-73C19050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2C1A2-9468-41F7-B6EC-605E5CC9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6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BE8AB-FF9A-413E-ADE1-88580347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A82AF-8121-4E30-8FEF-5AD055365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40938-6940-4D97-AAA1-20535B9F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A9F7A-8C43-4732-8246-183D778E8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54968D-0578-4EAC-80DB-62BF11EB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42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A99B1C-468C-42F7-BD45-FB920C82C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BA64AF-4BA3-4656-88C0-4A833A4C9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35742-0BCA-464E-A4F8-ABEC6D6D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FC2564-C4E7-4305-B0CB-B948499E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36CBB-AA8F-4D02-8290-DA91D714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823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161A4-963C-482A-ACC9-B892D134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14048C-93C0-42E0-9277-E5B47917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DF18B-2295-4F06-B337-84233762B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11607-3EA6-4AA1-8DBA-F75CF3E1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4A019-FC19-4D65-B9DC-4777CA5F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A32F3-D93B-4E75-B979-1967EC7B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3EB4E0-91A8-4AA7-8C38-C837A8F47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05C3E-158F-4003-A4D4-6D684134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1AA3A-05A9-4768-AF55-856A411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3400B-2C0D-4B91-A0A1-5EF19ADD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886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414E7-A669-481C-9C61-8623224B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6617F-5AFA-426A-825D-D5AF3D943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D06A19-EEE8-4D09-918B-B88851E9D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BD591-A8AC-457F-BDCA-181F19048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6CD5BD-7272-4A98-9134-5C9E6A3F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196FB-A89A-4C77-AAC9-E1E34D93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49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943B2-6DE8-466E-BFC6-C4078837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287DD1-3F28-4219-870D-B17F669C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AA506A-5B7D-472B-AD48-99E84BD79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77B85-3553-4CB8-BD64-58570E718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5B16D3-9FE6-4AFD-BC4D-F939F6FCF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A66D19-4D8E-4C1A-9133-36E9EE5B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EC041A-87B6-4A2A-B37A-992A086B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D7126B-E557-43F1-97A8-50B4A57C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EDA8B-6D3F-4531-A5E6-C3CEEADE3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1F0B7F-0ED5-4A1A-A9A5-A6E6C824C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954967-978C-4CBA-A401-5FEEAE9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9BEB67-BB72-4DC1-B0B5-05B9B167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5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3913C7-7F0F-433B-ACEA-F1660258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FFB89D-C0CE-4F49-9091-FB3D68EF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CEB50-B26E-4771-914D-E8F86161F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5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733DA-6321-4F3E-85D2-999A17A2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9098E-565E-43B0-833B-CE2D392E6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602B09-6181-445E-B4C4-90C2A3B66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198DC1-9BF7-46BC-A0FA-AD8A22A8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98076A-9969-49CC-A312-E2B036E8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6C9447-9095-4C4D-86B1-D140CC49F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67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AE0AD-9995-4F71-A383-4D70F397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1737DE-3D38-4EE4-A843-4B4FD52A9F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138ABD-B06F-4C3C-AC60-BF15DC642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EE801-64AB-4B82-8CA8-3DD59C05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5245F4-47B3-42FC-AA83-71A128E3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464595-76B3-421C-B868-4C2D4A42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62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609A9B-0DD7-4FD4-8F25-528A4E0AA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9E7C9-6B72-4A63-A483-CF7186AA8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C50B7-640C-4185-A59D-085778BAF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F1B32-728B-46F9-9919-C5260645463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C139E-3AD5-435F-A5BC-44C46BB7A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E1FA5-800D-40EE-A1F9-542CDFA8F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912C5-36A4-44BD-A499-E61AC51D2F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62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B8DE5-E88A-4627-B91E-7C368139B9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581597-2076-416C-91C6-55808BB7CF37}"/>
              </a:ext>
            </a:extLst>
          </p:cNvPr>
          <p:cNvGrpSpPr/>
          <p:nvPr/>
        </p:nvGrpSpPr>
        <p:grpSpPr>
          <a:xfrm>
            <a:off x="3170549" y="2102505"/>
            <a:ext cx="5850901" cy="2842701"/>
            <a:chOff x="3441700" y="1270000"/>
            <a:chExt cx="5593828" cy="27178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75E5276-20D0-4B6E-A485-0EF6B505016F}"/>
                </a:ext>
              </a:extLst>
            </p:cNvPr>
            <p:cNvSpPr/>
            <p:nvPr/>
          </p:nvSpPr>
          <p:spPr>
            <a:xfrm>
              <a:off x="3441700" y="1270000"/>
              <a:ext cx="5593828" cy="2717800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3A6CDFE-C358-4444-8AF7-E0E98BF09D4A}"/>
                </a:ext>
              </a:extLst>
            </p:cNvPr>
            <p:cNvSpPr/>
            <p:nvPr/>
          </p:nvSpPr>
          <p:spPr>
            <a:xfrm>
              <a:off x="3647814" y="1370142"/>
              <a:ext cx="5181600" cy="251751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E20239-901C-4974-8129-300F9852261D}"/>
              </a:ext>
            </a:extLst>
          </p:cNvPr>
          <p:cNvSpPr txBox="1"/>
          <p:nvPr/>
        </p:nvSpPr>
        <p:spPr>
          <a:xfrm>
            <a:off x="2999978" y="2788116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EAA27F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AC8</a:t>
            </a:r>
            <a:endParaRPr lang="en-US" altLang="ko-KR" sz="4000" b="0" i="0" dirty="0">
              <a:solidFill>
                <a:srgbClr val="EAA27F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43D3-140F-4A79-A398-0C632A871373}"/>
              </a:ext>
            </a:extLst>
          </p:cNvPr>
          <p:cNvSpPr txBox="1"/>
          <p:nvPr/>
        </p:nvSpPr>
        <p:spPr>
          <a:xfrm>
            <a:off x="2898908" y="1847043"/>
            <a:ext cx="6559550" cy="1104146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0734031"/>
              </a:avLst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놀라운 코딩이 무한하다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7EF3C9-D86E-490A-9961-BDDB2CF64E35}"/>
              </a:ext>
            </a:extLst>
          </p:cNvPr>
          <p:cNvSpPr/>
          <p:nvPr/>
        </p:nvSpPr>
        <p:spPr>
          <a:xfrm>
            <a:off x="711200" y="5753100"/>
            <a:ext cx="10769600" cy="812800"/>
          </a:xfrm>
          <a:prstGeom prst="rect">
            <a:avLst/>
          </a:prstGeom>
          <a:solidFill>
            <a:srgbClr val="2B2B2E">
              <a:alpha val="5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662E54CF-DE6E-4B2B-BE67-22A9E2349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23116"/>
              </p:ext>
            </p:extLst>
          </p:nvPr>
        </p:nvGraphicFramePr>
        <p:xfrm>
          <a:off x="853107" y="5876234"/>
          <a:ext cx="10485783" cy="56653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43292">
                  <a:extLst>
                    <a:ext uri="{9D8B030D-6E8A-4147-A177-3AD203B41FA5}">
                      <a16:colId xmlns:a16="http://schemas.microsoft.com/office/drawing/2014/main" val="4161621493"/>
                    </a:ext>
                  </a:extLst>
                </a:gridCol>
                <a:gridCol w="8742491">
                  <a:extLst>
                    <a:ext uri="{9D8B030D-6E8A-4147-A177-3AD203B41FA5}">
                      <a16:colId xmlns:a16="http://schemas.microsoft.com/office/drawing/2014/main" val="1107948942"/>
                    </a:ext>
                  </a:extLst>
                </a:gridCol>
              </a:tblGrid>
              <a:tr h="5665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강범구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강병현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오혜주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 정혜원 최진영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ppleSDGothicNeoB00" panose="02000503000000000000" pitchFamily="2" charset="-127"/>
                          <a:ea typeface="AppleSDGothicNeoB00" panose="02000503000000000000" pitchFamily="2" charset="-127"/>
                        </a:rPr>
                        <a:t>허훈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ppleSDGothicNeoB00" panose="02000503000000000000" pitchFamily="2" charset="-127"/>
                        <a:ea typeface="AppleSDGothicNeoB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681062"/>
                  </a:ext>
                </a:extLst>
              </a:tr>
            </a:tbl>
          </a:graphicData>
        </a:graphic>
      </p:graphicFrame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219C5FEF-5C4A-412C-8E67-01CB2CFCDE3D}"/>
              </a:ext>
            </a:extLst>
          </p:cNvPr>
          <p:cNvSpPr/>
          <p:nvPr/>
        </p:nvSpPr>
        <p:spPr>
          <a:xfrm rot="5400000">
            <a:off x="5686425" y="-142498"/>
            <a:ext cx="819150" cy="1104146"/>
          </a:xfrm>
          <a:prstGeom prst="homePlate">
            <a:avLst/>
          </a:prstGeom>
          <a:solidFill>
            <a:srgbClr val="67B0B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27314B-8E96-464B-BB78-60F815D90BB5}"/>
              </a:ext>
            </a:extLst>
          </p:cNvPr>
          <p:cNvGrpSpPr/>
          <p:nvPr/>
        </p:nvGrpSpPr>
        <p:grpSpPr>
          <a:xfrm>
            <a:off x="5543926" y="439316"/>
            <a:ext cx="1104148" cy="401265"/>
            <a:chOff x="5543926" y="439316"/>
            <a:chExt cx="1104148" cy="4012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6AF7B96-A6D0-41F7-8EBF-33B14123897E}"/>
                </a:ext>
              </a:extLst>
            </p:cNvPr>
            <p:cNvCxnSpPr>
              <a:cxnSpLocks/>
            </p:cNvCxnSpPr>
            <p:nvPr/>
          </p:nvCxnSpPr>
          <p:spPr>
            <a:xfrm>
              <a:off x="5543926" y="439316"/>
              <a:ext cx="552074" cy="401265"/>
            </a:xfrm>
            <a:prstGeom prst="line">
              <a:avLst/>
            </a:prstGeom>
            <a:ln>
              <a:solidFill>
                <a:srgbClr val="67B0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7C8713-BD4E-46A0-B241-82F8BDDEEB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39316"/>
              <a:ext cx="552074" cy="401265"/>
            </a:xfrm>
            <a:prstGeom prst="line">
              <a:avLst/>
            </a:prstGeom>
            <a:ln>
              <a:solidFill>
                <a:srgbClr val="67B0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별: 꼭짓점 4개 26">
            <a:extLst>
              <a:ext uri="{FF2B5EF4-FFF2-40B4-BE49-F238E27FC236}">
                <a16:creationId xmlns:a16="http://schemas.microsoft.com/office/drawing/2014/main" id="{3A7482F3-1274-4782-97B5-C1C0BD2C7069}"/>
              </a:ext>
            </a:extLst>
          </p:cNvPr>
          <p:cNvSpPr/>
          <p:nvPr/>
        </p:nvSpPr>
        <p:spPr>
          <a:xfrm>
            <a:off x="4266105" y="1730035"/>
            <a:ext cx="340282" cy="340282"/>
          </a:xfrm>
          <a:prstGeom prst="star4">
            <a:avLst/>
          </a:prstGeom>
          <a:solidFill>
            <a:srgbClr val="67B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별: 꼭짓점 4개 27">
            <a:extLst>
              <a:ext uri="{FF2B5EF4-FFF2-40B4-BE49-F238E27FC236}">
                <a16:creationId xmlns:a16="http://schemas.microsoft.com/office/drawing/2014/main" id="{DE7B4DA3-1FCB-46A5-8DA6-1B4D808C3904}"/>
              </a:ext>
            </a:extLst>
          </p:cNvPr>
          <p:cNvSpPr/>
          <p:nvPr/>
        </p:nvSpPr>
        <p:spPr>
          <a:xfrm>
            <a:off x="7702333" y="1720092"/>
            <a:ext cx="340282" cy="340282"/>
          </a:xfrm>
          <a:prstGeom prst="star4">
            <a:avLst/>
          </a:prstGeom>
          <a:solidFill>
            <a:srgbClr val="67B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3BC847-B5BA-4E30-8150-A8E01AF550B5}"/>
              </a:ext>
            </a:extLst>
          </p:cNvPr>
          <p:cNvSpPr txBox="1"/>
          <p:nvPr/>
        </p:nvSpPr>
        <p:spPr>
          <a:xfrm>
            <a:off x="1411680" y="3952034"/>
            <a:ext cx="9270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Amazing Coding Möbius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endParaRPr lang="en-US" altLang="ko-KR" sz="1600" b="0" i="0" dirty="0">
              <a:solidFill>
                <a:schemeClr val="bg1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10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93865D8-12E7-493C-93A3-AB5FB5072C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8EA0F-246C-4A80-9A3E-63E0E1D39443}"/>
              </a:ext>
            </a:extLst>
          </p:cNvPr>
          <p:cNvSpPr txBox="1"/>
          <p:nvPr/>
        </p:nvSpPr>
        <p:spPr>
          <a:xfrm>
            <a:off x="3196962" y="776896"/>
            <a:ext cx="39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엑셀 </a:t>
            </a:r>
            <a:r>
              <a:rPr lang="ko-KR" altLang="en-US" dirty="0" err="1"/>
              <a:t>허훈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4E7B9-43A8-48CB-B431-8ED3A907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80" y="566738"/>
            <a:ext cx="8640688" cy="5757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FD3D8-CF51-49F1-AA6E-7FB07C2EDFC8}"/>
              </a:ext>
            </a:extLst>
          </p:cNvPr>
          <p:cNvSpPr txBox="1"/>
          <p:nvPr/>
        </p:nvSpPr>
        <p:spPr>
          <a:xfrm>
            <a:off x="9321848" y="3161655"/>
            <a:ext cx="2529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DB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진행 중</a:t>
            </a:r>
          </a:p>
        </p:txBody>
      </p:sp>
    </p:spTree>
    <p:extLst>
      <p:ext uri="{BB962C8B-B14F-4D97-AF65-F5344CB8AC3E}">
        <p14:creationId xmlns:p14="http://schemas.microsoft.com/office/powerpoint/2010/main" val="100790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8C396C-4787-4941-93D9-5DADC1BC3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E03C08-6DB4-44B4-8C92-0B30F4438694}"/>
              </a:ext>
            </a:extLst>
          </p:cNvPr>
          <p:cNvSpPr/>
          <p:nvPr/>
        </p:nvSpPr>
        <p:spPr>
          <a:xfrm>
            <a:off x="348343" y="342900"/>
            <a:ext cx="11524343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5F3970C5-10D6-4682-B017-07C80C33A5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4167" t="22522" r="23448" b="22759"/>
          <a:stretch/>
        </p:blipFill>
        <p:spPr>
          <a:xfrm>
            <a:off x="984832" y="1406112"/>
            <a:ext cx="10222335" cy="503278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0BDD9-013A-43F7-A9D9-DA239633158C}"/>
              </a:ext>
            </a:extLst>
          </p:cNvPr>
          <p:cNvGrpSpPr/>
          <p:nvPr/>
        </p:nvGrpSpPr>
        <p:grpSpPr>
          <a:xfrm>
            <a:off x="1280481" y="981366"/>
            <a:ext cx="1186948" cy="744304"/>
            <a:chOff x="1498195" y="687655"/>
            <a:chExt cx="1858830" cy="1165624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EF076510-B1B3-4AB6-8820-BF5E9182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195" y="687655"/>
              <a:ext cx="941224" cy="1165624"/>
            </a:xfrm>
            <a:prstGeom prst="rect">
              <a:avLst/>
            </a:prstGeom>
          </p:spPr>
        </p:pic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5E6F98EF-6AFC-4619-A920-88559127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567" y="1206696"/>
              <a:ext cx="1105458" cy="602372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6CEC3F-67A6-489F-9B0E-36D12CE60D82}"/>
              </a:ext>
            </a:extLst>
          </p:cNvPr>
          <p:cNvSpPr/>
          <p:nvPr/>
        </p:nvSpPr>
        <p:spPr>
          <a:xfrm>
            <a:off x="2558869" y="2549246"/>
            <a:ext cx="6935652" cy="353973"/>
          </a:xfrm>
          <a:prstGeom prst="rect">
            <a:avLst/>
          </a:prstGeom>
          <a:solidFill>
            <a:schemeClr val="accent6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기획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A568C0-7C54-4264-8258-4F94B2476C2B}"/>
              </a:ext>
            </a:extLst>
          </p:cNvPr>
          <p:cNvSpPr/>
          <p:nvPr/>
        </p:nvSpPr>
        <p:spPr>
          <a:xfrm>
            <a:off x="1080589" y="3392488"/>
            <a:ext cx="8413932" cy="35397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구축 </a:t>
            </a:r>
            <a:r>
              <a:rPr lang="en-US" altLang="ko-KR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모델링</a:t>
            </a:r>
            <a:r>
              <a:rPr lang="en-US" altLang="ko-KR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uml</a:t>
            </a:r>
            <a:r>
              <a:rPr lang="en-US" altLang="ko-KR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AEFB6F-AA73-4E92-82CE-4ECDE5FDBCBE}"/>
              </a:ext>
            </a:extLst>
          </p:cNvPr>
          <p:cNvSpPr/>
          <p:nvPr/>
        </p:nvSpPr>
        <p:spPr>
          <a:xfrm>
            <a:off x="1080589" y="4216064"/>
            <a:ext cx="8413932" cy="3539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자바 코딩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8896BA-A2F8-47D6-876F-4BE76E4E10F6}"/>
              </a:ext>
            </a:extLst>
          </p:cNvPr>
          <p:cNvSpPr/>
          <p:nvPr/>
        </p:nvSpPr>
        <p:spPr>
          <a:xfrm>
            <a:off x="1075490" y="5037677"/>
            <a:ext cx="8413932" cy="353973"/>
          </a:xfrm>
          <a:prstGeom prst="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구현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2E7ABD-30F2-4F52-A0FB-3632B995B4AF}"/>
              </a:ext>
            </a:extLst>
          </p:cNvPr>
          <p:cNvSpPr/>
          <p:nvPr/>
        </p:nvSpPr>
        <p:spPr>
          <a:xfrm>
            <a:off x="1075490" y="5859290"/>
            <a:ext cx="2836110" cy="353973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작업 전반 체크</a:t>
            </a:r>
            <a:endParaRPr lang="ko-KR" altLang="en-US" sz="1200" dirty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24CC6C-75E2-4752-B555-1EEEA283F69C}"/>
              </a:ext>
            </a:extLst>
          </p:cNvPr>
          <p:cNvSpPr/>
          <p:nvPr/>
        </p:nvSpPr>
        <p:spPr>
          <a:xfrm>
            <a:off x="3911600" y="5859290"/>
            <a:ext cx="2813050" cy="353973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 완료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314D1F-0ED1-44ED-9DB3-AB05D58D21FB}"/>
              </a:ext>
            </a:extLst>
          </p:cNvPr>
          <p:cNvSpPr/>
          <p:nvPr/>
        </p:nvSpPr>
        <p:spPr>
          <a:xfrm>
            <a:off x="6724650" y="5859290"/>
            <a:ext cx="1374458" cy="3539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최종 파일 제출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C1F0C3-7CAB-40A0-AF6B-D46D3D48E441}"/>
              </a:ext>
            </a:extLst>
          </p:cNvPr>
          <p:cNvSpPr/>
          <p:nvPr/>
        </p:nvSpPr>
        <p:spPr>
          <a:xfrm>
            <a:off x="8099108" y="5859289"/>
            <a:ext cx="1374458" cy="3539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발표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4A3F57-C402-4E98-A88C-F98BAA290B42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33F5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일정 관리</a:t>
            </a:r>
          </a:p>
        </p:txBody>
      </p:sp>
    </p:spTree>
    <p:extLst>
      <p:ext uri="{BB962C8B-B14F-4D97-AF65-F5344CB8AC3E}">
        <p14:creationId xmlns:p14="http://schemas.microsoft.com/office/powerpoint/2010/main" val="301975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38F2408-4F99-44ED-8B9F-30B8FE714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1C483B-5CA1-4A62-8281-E078CD149453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397472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6B8DE5-E88A-4627-B91E-7C368139B9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20239-901C-4974-8129-300F9852261D}"/>
              </a:ext>
            </a:extLst>
          </p:cNvPr>
          <p:cNvSpPr txBox="1"/>
          <p:nvPr/>
        </p:nvSpPr>
        <p:spPr>
          <a:xfrm>
            <a:off x="3011488" y="2828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T</a:t>
            </a:r>
            <a:r>
              <a:rPr lang="en-US" altLang="ko-KR" sz="72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HANK</a:t>
            </a:r>
            <a:r>
              <a:rPr lang="en-US" altLang="ko-KR" sz="72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Y</a:t>
            </a:r>
            <a:r>
              <a:rPr lang="en-US" altLang="ko-KR" sz="72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OU</a:t>
            </a:r>
            <a:endParaRPr lang="en-US" altLang="ko-KR" sz="7200" b="0" i="0" dirty="0">
              <a:solidFill>
                <a:schemeClr val="bg1"/>
              </a:solidFill>
              <a:effectLst/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9BFD3C7-C5FD-4E90-9D27-11D71103FF9F}"/>
              </a:ext>
            </a:extLst>
          </p:cNvPr>
          <p:cNvCxnSpPr/>
          <p:nvPr/>
        </p:nvCxnSpPr>
        <p:spPr>
          <a:xfrm>
            <a:off x="3062514" y="2757714"/>
            <a:ext cx="6008915" cy="0"/>
          </a:xfrm>
          <a:prstGeom prst="line">
            <a:avLst/>
          </a:prstGeom>
          <a:ln w="317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9CBFFD-C1FF-432D-A346-26DC7570BC36}"/>
              </a:ext>
            </a:extLst>
          </p:cNvPr>
          <p:cNvCxnSpPr/>
          <p:nvPr/>
        </p:nvCxnSpPr>
        <p:spPr>
          <a:xfrm>
            <a:off x="3055030" y="4029164"/>
            <a:ext cx="6008915" cy="0"/>
          </a:xfrm>
          <a:prstGeom prst="line">
            <a:avLst/>
          </a:prstGeom>
          <a:ln w="317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71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B695B5-FED5-4A4B-8538-CC48BD797F24}"/>
              </a:ext>
            </a:extLst>
          </p:cNvPr>
          <p:cNvSpPr/>
          <p:nvPr/>
        </p:nvSpPr>
        <p:spPr>
          <a:xfrm>
            <a:off x="6059488" y="0"/>
            <a:ext cx="613251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D5F14-848E-43C7-9C71-898C89943146}"/>
              </a:ext>
            </a:extLst>
          </p:cNvPr>
          <p:cNvSpPr txBox="1"/>
          <p:nvPr/>
        </p:nvSpPr>
        <p:spPr>
          <a:xfrm>
            <a:off x="479424" y="2644170"/>
            <a:ext cx="50863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dirty="0">
                <a:solidFill>
                  <a:srgbClr val="333F5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INDEX</a:t>
            </a:r>
            <a:endParaRPr lang="ko-KR" altLang="en-US" sz="5800" dirty="0">
              <a:solidFill>
                <a:srgbClr val="333F5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14399-DD60-4793-A7E8-2E98308424BB}"/>
              </a:ext>
            </a:extLst>
          </p:cNvPr>
          <p:cNvSpPr txBox="1"/>
          <p:nvPr/>
        </p:nvSpPr>
        <p:spPr>
          <a:xfrm>
            <a:off x="6378574" y="1470771"/>
            <a:ext cx="5216526" cy="3916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기획의도</a:t>
            </a:r>
            <a:endParaRPr lang="en-US" altLang="ko-KR" sz="28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요구사항</a:t>
            </a:r>
            <a:endParaRPr lang="en-US" altLang="ko-KR" sz="28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요구사항 분석</a:t>
            </a:r>
            <a:endParaRPr lang="en-US" altLang="ko-KR" sz="28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시장분석</a:t>
            </a:r>
            <a:endParaRPr lang="en-US" altLang="ko-KR" sz="28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자기소개</a:t>
            </a:r>
            <a:endParaRPr lang="en-US" altLang="ko-KR" sz="28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86977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62A1EED-90E1-4018-9D8C-25D9F2C936D1}"/>
              </a:ext>
            </a:extLst>
          </p:cNvPr>
          <p:cNvSpPr/>
          <p:nvPr/>
        </p:nvSpPr>
        <p:spPr>
          <a:xfrm>
            <a:off x="0" y="0"/>
            <a:ext cx="6059488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47099-ED3C-41DB-9CA8-FE52F82A3A50}"/>
              </a:ext>
            </a:extLst>
          </p:cNvPr>
          <p:cNvSpPr txBox="1"/>
          <p:nvPr/>
        </p:nvSpPr>
        <p:spPr>
          <a:xfrm>
            <a:off x="6200774" y="1339007"/>
            <a:ext cx="5991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해외직구의</a:t>
            </a:r>
            <a:r>
              <a:rPr lang="ko-KR" altLang="en-US" sz="1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대중화와 맞물려 </a:t>
            </a:r>
            <a:r>
              <a:rPr lang="ko-KR" altLang="en-US" sz="1600" spc="-150" dirty="0">
                <a:solidFill>
                  <a:srgbClr val="EAA2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파편화된 리뷰가 쏟아지는 상황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EAA2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리턴이 복잡한 </a:t>
            </a:r>
            <a:r>
              <a:rPr lang="ko-KR" altLang="en-US" sz="1600" spc="-15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해외직구나</a:t>
            </a:r>
            <a:r>
              <a:rPr lang="ko-KR" altLang="en-US" sz="1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수입제품의 </a:t>
            </a:r>
            <a:r>
              <a:rPr lang="ko-KR" altLang="en-US" sz="1600" spc="-150" dirty="0">
                <a:solidFill>
                  <a:srgbClr val="EAA2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리스크를 회피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의류 같은 경우 해외사이즈와 </a:t>
            </a:r>
            <a:endParaRPr lang="en-US" altLang="ko-KR" sz="1600" spc="-15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      </a:t>
            </a:r>
            <a:r>
              <a:rPr lang="ko-KR" altLang="en-US" sz="1600" spc="-150" dirty="0">
                <a:solidFill>
                  <a:srgbClr val="EAA27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기준이 국내와 다른 점도 고려해 </a:t>
            </a:r>
            <a:r>
              <a:rPr lang="ko-KR" altLang="en-US" sz="1600" spc="-15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리뷰어의 신체사이즈 정보 포함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E1BED-332C-4B4B-A565-764C965C726C}"/>
              </a:ext>
            </a:extLst>
          </p:cNvPr>
          <p:cNvSpPr txBox="1"/>
          <p:nvPr/>
        </p:nvSpPr>
        <p:spPr>
          <a:xfrm>
            <a:off x="504824" y="2123837"/>
            <a:ext cx="508635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해외직구나</a:t>
            </a:r>
            <a:r>
              <a:rPr lang="ko-KR" altLang="en-US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수입제품에 </a:t>
            </a:r>
            <a:endParaRPr lang="en-US" altLang="ko-KR" sz="40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40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국한한</a:t>
            </a:r>
            <a:r>
              <a:rPr lang="ko-KR" altLang="en-US" sz="6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96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리뷰</a:t>
            </a:r>
            <a:r>
              <a:rPr lang="ko-KR" altLang="en-US" sz="9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  <a:r>
              <a:rPr lang="ko-KR" altLang="en-US" sz="66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endParaRPr lang="en-US" altLang="ko-KR" sz="66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sz="5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엄선한 </a:t>
            </a:r>
            <a:r>
              <a:rPr lang="ko-KR" altLang="en-US" sz="580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웹사이트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04B9D-7806-4605-96D3-51E636F697F1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기획의도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9B8C5-15E5-4165-B2A1-48EF22CA567C}"/>
              </a:ext>
            </a:extLst>
          </p:cNvPr>
          <p:cNvSpPr txBox="1"/>
          <p:nvPr/>
        </p:nvSpPr>
        <p:spPr>
          <a:xfrm>
            <a:off x="6200774" y="3949334"/>
            <a:ext cx="58235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EAA27F"/>
                </a:solidFill>
                <a:latin typeface="BroadwayEngraved BT" pitchFamily="2" charset="0"/>
                <a:ea typeface="AppleSDGothicNeoB00" panose="02000503000000000000" pitchFamily="2" charset="-127"/>
              </a:rPr>
              <a:t>GODZIP</a:t>
            </a:r>
            <a:endParaRPr lang="ko-KR" altLang="en-US" sz="4000" spc="-150" dirty="0">
              <a:solidFill>
                <a:srgbClr val="EAA27F"/>
              </a:solidFill>
              <a:latin typeface="BroadwayEngraved BT" pitchFamily="2" charset="0"/>
              <a:ea typeface="AppleSDGothicNeoB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3708A-89E5-4FD3-A5D0-1F9441663E41}"/>
              </a:ext>
            </a:extLst>
          </p:cNvPr>
          <p:cNvSpPr txBox="1"/>
          <p:nvPr/>
        </p:nvSpPr>
        <p:spPr>
          <a:xfrm>
            <a:off x="6059488" y="4969806"/>
            <a:ext cx="6132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서비스명은 ‘</a:t>
            </a:r>
            <a:r>
              <a:rPr lang="en-US" altLang="ko-KR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Godzip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’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입니다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 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zip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리뷰를 모아 놨기 때문입니다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58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9EC032-7962-4197-B59C-843B854AD4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9E9DF4-5193-4A3D-B639-05E887CC9442}"/>
              </a:ext>
            </a:extLst>
          </p:cNvPr>
          <p:cNvGrpSpPr/>
          <p:nvPr/>
        </p:nvGrpSpPr>
        <p:grpSpPr>
          <a:xfrm>
            <a:off x="6059488" y="95467"/>
            <a:ext cx="5630954" cy="6572033"/>
            <a:chOff x="980440" y="-47734"/>
            <a:chExt cx="6184900" cy="695346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64840B1-3C78-44DF-8514-E56EB9E2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440" y="-47734"/>
              <a:ext cx="6184900" cy="69534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13EB692-7A09-4A24-8ED7-F21A263FBF37}"/>
                </a:ext>
              </a:extLst>
            </p:cNvPr>
            <p:cNvGrpSpPr/>
            <p:nvPr/>
          </p:nvGrpSpPr>
          <p:grpSpPr>
            <a:xfrm>
              <a:off x="1290153" y="609600"/>
              <a:ext cx="5597493" cy="5448300"/>
              <a:chOff x="6035854" y="678180"/>
              <a:chExt cx="5746446" cy="544830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A420F62-D378-4530-B96F-2C2C0E2EC5FD}"/>
                  </a:ext>
                </a:extLst>
              </p:cNvPr>
              <p:cNvSpPr/>
              <p:nvPr/>
            </p:nvSpPr>
            <p:spPr>
              <a:xfrm>
                <a:off x="6096000" y="678180"/>
                <a:ext cx="5686300" cy="5448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DBC4FD-9E8E-420F-9AB4-9202BC69D003}"/>
                  </a:ext>
                </a:extLst>
              </p:cNvPr>
              <p:cNvSpPr txBox="1"/>
              <p:nvPr/>
            </p:nvSpPr>
            <p:spPr>
              <a:xfrm>
                <a:off x="6035854" y="1228848"/>
                <a:ext cx="5746446" cy="481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안녕하세요. 일론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머스크입니다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 당사에서는 이번 분기안에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해외상품리뷰만을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전문적으로 다루는 웹사이트를 한국에 런칭할 계획입니다. 이와 관련한 귀사의 서비스가 업계 최고수준이라고 판단했습니다. 이번 서비스 런칭을 귀사가 꼭 수용해줬으면 하는 바람입니다.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'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Godzip'의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목적은 사용자가 제품 및 서비스에 대한 리뷰를 공유하고 읽을 수 있는 리뷰 웹 사이트입니다. </a:t>
                </a:r>
              </a:p>
              <a:p>
                <a:endParaRPr lang="ko-KR" altLang="en-US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'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Godzip'의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이용자는 회원가입, 회원탈퇴, 리뷰 검색, 리뷰 게시 등의 기능을 가져야 합니다.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우선 인증 및 보안 단계에서 로그인 시 이용자가 로봇인지 여부를 확인할 수 있습니다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자동로그인 기능도 탑재 돼 사용자의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불편없는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접근을 유도합니다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가장 주요한 기능인 리뷰 작성은 다양한 기능을 포함합니다. 사용자의 리뷰작성은 자유롭습니다.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리뷰에는 상품에 대한 평가를 별 개수로 표현할 수 있습니다.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사용자는 리뷰를 작성하며 카테고리를 선택합니다. 우리는 '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Godzip'이라는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사이트의 이름처럼 매우 다양한 리뷰가 모이길 원합니다.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amazon이나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aliexpress의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카테고리 분류를 모방해 주길 바랍니다. </a:t>
                </a:r>
              </a:p>
              <a:p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이용자는 유효한 리뷰수로 등급을 부여 받습니다. 회원등급은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Green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Silver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, Gold, VIP 등 총 4단계로 나눠져 있습니다.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리뷰를 작성한 이용자는 다른 이용자에게 리뷰에 대해 ‘좋아요’ 또는 ‘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싫어요’로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피드백을 받게 됩니다. 또한 이용자들은 리뷰에 대해 자유롭게 댓글을 작성할 수 있습니다. </a:t>
                </a:r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‘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좋아요’라는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피드백을 많이 받은 리뷰는 리뷰검색 시 우선적으로 노출되며 별도의 꼬리표를 달게 됩니다.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이용자가 리뷰를 볼 때 사용할 필터 기준 중에 하나로 활용됩니다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. 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이용자는 마이페이지를 통해 리뷰, 리뷰에 대한 댓글 등을 확인할 수 있으며 리뷰수정페이지에 연결될 수 있습니다.</a:t>
                </a:r>
                <a:r>
                  <a:rPr lang="en-US" altLang="ko-KR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반면 관리자는 리뷰 수정과 삭제에 대한 기간제한이 없습니다.</a:t>
                </a:r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'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Godzip'의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시각적 디자인은 심플해야 합니다. 해당 웹사이트는 리뷰에 대한 프리뷰가 이미 이미지를 포함하고 있고, 배너광고를 포함했기 때문입니다. 아울러 웹사이트 어느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페이지에서든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홈페이지로 돌아갈 수 있는 링크가 상단 좌측 ‘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Godzip’로고에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포함돼 있습니다. 로그아웃이나 로그인을 할 수 있는 박스도 어느 </a:t>
                </a:r>
                <a:r>
                  <a:rPr lang="ko-KR" altLang="en-US" sz="1000" dirty="0" err="1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페이지에서든</a:t>
                </a:r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상단 우측에 존재합니다.</a:t>
                </a:r>
              </a:p>
              <a:p>
                <a:endParaRPr lang="en-US" altLang="ko-KR" sz="1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요구사항에 대한 논의는 3월 중순까지 가능합니다. </a:t>
                </a:r>
              </a:p>
              <a:p>
                <a:r>
                  <a:rPr lang="ko-KR" altLang="en-US" sz="1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귀사의 건승을 기원합니다.</a:t>
                </a:r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5ACB28F-C112-4234-9E4C-834DFCBA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65" y="791801"/>
            <a:ext cx="401205" cy="4606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FB948B-F7C6-4A41-9CF0-0533BF4D776C}"/>
              </a:ext>
            </a:extLst>
          </p:cNvPr>
          <p:cNvSpPr txBox="1"/>
          <p:nvPr/>
        </p:nvSpPr>
        <p:spPr>
          <a:xfrm>
            <a:off x="6902970" y="835379"/>
            <a:ext cx="439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9A6B5B"/>
                </a:solidFill>
                <a:effectLst/>
                <a:latin typeface="-apple-system"/>
              </a:rPr>
              <a:t>Elon Musk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6DA384-47B7-4904-B064-E082E2B82929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요구사항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D7355B-DEEF-4CF0-A5ED-1554B0866D8C}"/>
              </a:ext>
            </a:extLst>
          </p:cNvPr>
          <p:cNvSpPr/>
          <p:nvPr/>
        </p:nvSpPr>
        <p:spPr>
          <a:xfrm>
            <a:off x="9616440" y="1546860"/>
            <a:ext cx="1678411" cy="185932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F3F57F-A655-4AF2-9B98-4FD67A8BDCED}"/>
              </a:ext>
            </a:extLst>
          </p:cNvPr>
          <p:cNvSpPr/>
          <p:nvPr/>
        </p:nvSpPr>
        <p:spPr>
          <a:xfrm>
            <a:off x="6568440" y="1706880"/>
            <a:ext cx="2941320" cy="185932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1A2278-45CE-425C-A653-D4D4620E50AE}"/>
              </a:ext>
            </a:extLst>
          </p:cNvPr>
          <p:cNvSpPr/>
          <p:nvPr/>
        </p:nvSpPr>
        <p:spPr>
          <a:xfrm>
            <a:off x="7486650" y="2011680"/>
            <a:ext cx="2533650" cy="185932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E00EBF-FE13-4DA6-B9C9-776205B000A1}"/>
              </a:ext>
            </a:extLst>
          </p:cNvPr>
          <p:cNvSpPr/>
          <p:nvPr/>
        </p:nvSpPr>
        <p:spPr>
          <a:xfrm>
            <a:off x="9544050" y="2476500"/>
            <a:ext cx="768349" cy="177800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39AD7E-9E82-4DA7-A990-B79FDB84A6AE}"/>
              </a:ext>
            </a:extLst>
          </p:cNvPr>
          <p:cNvSpPr/>
          <p:nvPr/>
        </p:nvSpPr>
        <p:spPr>
          <a:xfrm>
            <a:off x="6648451" y="4304789"/>
            <a:ext cx="2324100" cy="177800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FF5999-4589-4C8C-B250-98745F8CB5D4}"/>
              </a:ext>
            </a:extLst>
          </p:cNvPr>
          <p:cNvSpPr/>
          <p:nvPr/>
        </p:nvSpPr>
        <p:spPr>
          <a:xfrm>
            <a:off x="8837282" y="3236455"/>
            <a:ext cx="2092560" cy="177800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BFF279-D257-463E-A932-7D5575CF5B2F}"/>
              </a:ext>
            </a:extLst>
          </p:cNvPr>
          <p:cNvSpPr/>
          <p:nvPr/>
        </p:nvSpPr>
        <p:spPr>
          <a:xfrm>
            <a:off x="7033261" y="4601969"/>
            <a:ext cx="1104899" cy="183390"/>
          </a:xfrm>
          <a:prstGeom prst="rect">
            <a:avLst/>
          </a:prstGeom>
          <a:noFill/>
          <a:ln w="25400">
            <a:solidFill>
              <a:srgbClr val="67B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2C09DD22-35F0-40F5-9CEC-FEB461808D33}"/>
              </a:ext>
            </a:extLst>
          </p:cNvPr>
          <p:cNvSpPr txBox="1"/>
          <p:nvPr/>
        </p:nvSpPr>
        <p:spPr>
          <a:xfrm>
            <a:off x="1106005" y="2689884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</a:t>
            </a:r>
            <a:r>
              <a:rPr lang="ko-KR" altLang="en-US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편의성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91DA4DD0-A7BD-4973-8169-6F37CC5DC218}"/>
              </a:ext>
            </a:extLst>
          </p:cNvPr>
          <p:cNvSpPr txBox="1"/>
          <p:nvPr/>
        </p:nvSpPr>
        <p:spPr>
          <a:xfrm>
            <a:off x="1058604" y="1667625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</a:t>
            </a:r>
            <a:r>
              <a:rPr lang="ko-KR" altLang="en-US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기본기능</a:t>
            </a: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2860B753-3D92-4051-9FE4-E6CA58611C65}"/>
              </a:ext>
            </a:extLst>
          </p:cNvPr>
          <p:cNvSpPr txBox="1"/>
          <p:nvPr/>
        </p:nvSpPr>
        <p:spPr>
          <a:xfrm>
            <a:off x="1075988" y="4868773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</a:t>
            </a:r>
            <a:r>
              <a:rPr lang="ko-KR" altLang="en-US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차별성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30ED4AB8-3C9C-4EC5-B60F-52EE10CE78A1}"/>
              </a:ext>
            </a:extLst>
          </p:cNvPr>
          <p:cNvSpPr txBox="1"/>
          <p:nvPr/>
        </p:nvSpPr>
        <p:spPr>
          <a:xfrm>
            <a:off x="1095432" y="3706452"/>
            <a:ext cx="2462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#</a:t>
            </a:r>
            <a:r>
              <a:rPr lang="ko-KR" altLang="en-US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관리 및 비주얼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7315E2-3127-4C80-974D-1B4C6D46D105}"/>
              </a:ext>
            </a:extLst>
          </p:cNvPr>
          <p:cNvSpPr txBox="1"/>
          <p:nvPr/>
        </p:nvSpPr>
        <p:spPr>
          <a:xfrm>
            <a:off x="1095432" y="2028335"/>
            <a:ext cx="4070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가입</a:t>
            </a:r>
            <a:r>
              <a:rPr lang="en-US" altLang="ko-KR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 작성 등 기본 기능 필요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24A2F-37F1-420E-ADF8-E1ACFDD35B72}"/>
              </a:ext>
            </a:extLst>
          </p:cNvPr>
          <p:cNvSpPr txBox="1"/>
          <p:nvPr/>
        </p:nvSpPr>
        <p:spPr>
          <a:xfrm>
            <a:off x="1159645" y="3041469"/>
            <a:ext cx="5117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 작성 및 검색 시 편리한 기능 필요  </a:t>
            </a:r>
            <a:endParaRPr lang="en-US" altLang="ko-KR" sz="16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2482E-2E68-4223-9ABF-7665B0533B23}"/>
              </a:ext>
            </a:extLst>
          </p:cNvPr>
          <p:cNvSpPr txBox="1"/>
          <p:nvPr/>
        </p:nvSpPr>
        <p:spPr>
          <a:xfrm>
            <a:off x="1149072" y="4062843"/>
            <a:ext cx="5117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</a:t>
            </a:r>
            <a:r>
              <a:rPr lang="en-US" altLang="ko-KR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카테고리</a:t>
            </a:r>
            <a:r>
              <a:rPr lang="en-US" altLang="ko-KR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등  관리 툴 필요</a:t>
            </a:r>
            <a:endParaRPr lang="en-US" altLang="ko-KR" sz="16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심플</a:t>
            </a: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한 비주얼</a:t>
            </a:r>
            <a:endParaRPr lang="en-US" altLang="ko-KR" sz="16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9C8ACA-2B74-4E91-B9AE-23C97444AE1B}"/>
              </a:ext>
            </a:extLst>
          </p:cNvPr>
          <p:cNvSpPr txBox="1"/>
          <p:nvPr/>
        </p:nvSpPr>
        <p:spPr>
          <a:xfrm>
            <a:off x="1121767" y="5250120"/>
            <a:ext cx="51172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등급</a:t>
            </a:r>
            <a:r>
              <a:rPr lang="en-US" altLang="ko-KR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평점 등 기능 필요</a:t>
            </a:r>
            <a:endParaRPr lang="en-US" altLang="ko-KR" sz="1600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44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68157B-8EE9-9DA2-94B1-6BAB767E01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0BE00F-BCFD-49F2-B31C-D90787752308}"/>
              </a:ext>
            </a:extLst>
          </p:cNvPr>
          <p:cNvSpPr/>
          <p:nvPr/>
        </p:nvSpPr>
        <p:spPr>
          <a:xfrm>
            <a:off x="4794934" y="2243163"/>
            <a:ext cx="2478314" cy="1800226"/>
          </a:xfrm>
          <a:prstGeom prst="roundRect">
            <a:avLst/>
          </a:prstGeom>
          <a:solidFill>
            <a:srgbClr val="EAA27F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D849B368-F8A7-1E81-BA4E-1E5E560F4BDB}"/>
              </a:ext>
            </a:extLst>
          </p:cNvPr>
          <p:cNvSpPr txBox="1"/>
          <p:nvPr/>
        </p:nvSpPr>
        <p:spPr>
          <a:xfrm>
            <a:off x="1085626" y="2819807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편의성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6393EB55-AA9E-C3D5-CBBF-B5061FC2EFA1}"/>
              </a:ext>
            </a:extLst>
          </p:cNvPr>
          <p:cNvSpPr txBox="1"/>
          <p:nvPr/>
        </p:nvSpPr>
        <p:spPr>
          <a:xfrm>
            <a:off x="9303658" y="2774493"/>
            <a:ext cx="192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기본기능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9207A4DE-2509-FDC3-D482-F549E1A05B90}"/>
              </a:ext>
            </a:extLst>
          </p:cNvPr>
          <p:cNvSpPr txBox="1"/>
          <p:nvPr/>
        </p:nvSpPr>
        <p:spPr>
          <a:xfrm>
            <a:off x="2444497" y="5028588"/>
            <a:ext cx="140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차별성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BBC67D4F-96BB-99B6-7EFC-67FD4652F114}"/>
              </a:ext>
            </a:extLst>
          </p:cNvPr>
          <p:cNvSpPr txBox="1"/>
          <p:nvPr/>
        </p:nvSpPr>
        <p:spPr>
          <a:xfrm>
            <a:off x="8409510" y="5010761"/>
            <a:ext cx="2462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관리 및 비주얼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AC6302B5-84E1-2F65-F4A1-493B8E854417}"/>
              </a:ext>
            </a:extLst>
          </p:cNvPr>
          <p:cNvSpPr txBox="1"/>
          <p:nvPr/>
        </p:nvSpPr>
        <p:spPr>
          <a:xfrm>
            <a:off x="9018507" y="3246154"/>
            <a:ext cx="28851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안전한 로그인 옵션 포함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개인정보 동의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계정 복구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/ 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관리자 개인 정보 저장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속도와 사용성 최적화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55A35CF-6AA4-E7D2-3A1A-DD59AFA83897}"/>
              </a:ext>
            </a:extLst>
          </p:cNvPr>
          <p:cNvSpPr txBox="1"/>
          <p:nvPr/>
        </p:nvSpPr>
        <p:spPr>
          <a:xfrm>
            <a:off x="276370" y="3256146"/>
            <a:ext cx="3076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간편 로그인 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API</a:t>
            </a: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사진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동영상 업로드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하이퍼링크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태그 기능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검색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600" dirty="0" err="1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스크립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&amp;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Mobile 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로고 클릭 시 홈 화면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ko-KR" altLang="en-US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20CA3AAA-8C16-359A-B1EE-01ECC5896E12}"/>
              </a:ext>
            </a:extLst>
          </p:cNvPr>
          <p:cNvSpPr txBox="1"/>
          <p:nvPr/>
        </p:nvSpPr>
        <p:spPr>
          <a:xfrm>
            <a:off x="2182045" y="5452260"/>
            <a:ext cx="199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등급 </a:t>
            </a:r>
            <a:r>
              <a:rPr lang="en-US" altLang="ko-KR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단계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 </a:t>
            </a:r>
            <a:r>
              <a:rPr lang="ko-KR" altLang="en-US" sz="1600" dirty="0" err="1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별점</a:t>
            </a:r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시스템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부적절한 언어 필터링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A5FCB27-EA16-4283-AF81-E3E9DAFFE331}"/>
              </a:ext>
            </a:extLst>
          </p:cNvPr>
          <p:cNvSpPr txBox="1"/>
          <p:nvPr/>
        </p:nvSpPr>
        <p:spPr>
          <a:xfrm>
            <a:off x="8668889" y="5452894"/>
            <a:ext cx="1993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관리자 도구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관리자 배너 관리 도구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관리자 개인 정보 저장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AAB9BB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기간별 상품 추이</a:t>
            </a:r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endParaRPr lang="en-US" altLang="ko-KR" sz="1600" dirty="0">
              <a:solidFill>
                <a:srgbClr val="AAB9BB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54CE37-48C2-4D01-91B9-80CE76B1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70"/>
          <a:stretch/>
        </p:blipFill>
        <p:spPr>
          <a:xfrm>
            <a:off x="3937203" y="3570930"/>
            <a:ext cx="4244569" cy="15696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382FD3-681B-41F9-814B-1DED4C6B926F}"/>
              </a:ext>
            </a:extLst>
          </p:cNvPr>
          <p:cNvSpPr txBox="1"/>
          <p:nvPr/>
        </p:nvSpPr>
        <p:spPr>
          <a:xfrm>
            <a:off x="3898471" y="2744832"/>
            <a:ext cx="42445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  <a:latin typeface="BroadwayEngraved BT" pitchFamily="2" charset="0"/>
                <a:ea typeface="AppleSDGothicNeoB00" panose="02000503000000000000" pitchFamily="2" charset="-127"/>
              </a:rPr>
              <a:t>GODZIP</a:t>
            </a:r>
            <a:endParaRPr lang="ko-KR" altLang="en-US" sz="4800" spc="-300" dirty="0">
              <a:solidFill>
                <a:schemeClr val="bg1"/>
              </a:solidFill>
              <a:latin typeface="BroadwayEngraved BT" pitchFamily="2" charset="0"/>
              <a:ea typeface="AppleSDGothicNeoB00" panose="02000503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6344F9-2D14-41CC-AA1F-868EC31E81CB}"/>
              </a:ext>
            </a:extLst>
          </p:cNvPr>
          <p:cNvCxnSpPr>
            <a:cxnSpLocks/>
          </p:cNvCxnSpPr>
          <p:nvPr/>
        </p:nvCxnSpPr>
        <p:spPr>
          <a:xfrm>
            <a:off x="4901909" y="4190666"/>
            <a:ext cx="2282662" cy="0"/>
          </a:xfrm>
          <a:prstGeom prst="line">
            <a:avLst/>
          </a:prstGeom>
          <a:ln w="25400">
            <a:solidFill>
              <a:srgbClr val="67B0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22BF89D-F2D7-4C19-9EC0-968A586EBBEF}"/>
              </a:ext>
            </a:extLst>
          </p:cNvPr>
          <p:cNvCxnSpPr>
            <a:cxnSpLocks/>
          </p:cNvCxnSpPr>
          <p:nvPr/>
        </p:nvCxnSpPr>
        <p:spPr>
          <a:xfrm>
            <a:off x="4727738" y="4334972"/>
            <a:ext cx="265277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A9ADFA6-F322-441D-B1BB-536754165DD7}"/>
              </a:ext>
            </a:extLst>
          </p:cNvPr>
          <p:cNvSpPr/>
          <p:nvPr/>
        </p:nvSpPr>
        <p:spPr>
          <a:xfrm>
            <a:off x="3884270" y="4010999"/>
            <a:ext cx="266497" cy="2664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292231E-EE63-4891-9C2E-FB60DFBCDA38}"/>
              </a:ext>
            </a:extLst>
          </p:cNvPr>
          <p:cNvSpPr/>
          <p:nvPr/>
        </p:nvSpPr>
        <p:spPr>
          <a:xfrm>
            <a:off x="7954721" y="4010709"/>
            <a:ext cx="266497" cy="2664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A16F846-0C54-4DD1-B5FD-D4670A9DC8FB}"/>
              </a:ext>
            </a:extLst>
          </p:cNvPr>
          <p:cNvSpPr/>
          <p:nvPr/>
        </p:nvSpPr>
        <p:spPr>
          <a:xfrm>
            <a:off x="4930530" y="4823960"/>
            <a:ext cx="266497" cy="2664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B4B9F6C-EE52-4C7B-BC30-A656E66F4368}"/>
              </a:ext>
            </a:extLst>
          </p:cNvPr>
          <p:cNvSpPr/>
          <p:nvPr/>
        </p:nvSpPr>
        <p:spPr>
          <a:xfrm>
            <a:off x="6954984" y="4823960"/>
            <a:ext cx="266497" cy="2664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46F4964-2BE6-41BB-827E-2470E048C40E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611123" y="3003714"/>
            <a:ext cx="1273147" cy="114053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319B3FF-314E-43BD-8C7E-B1E8AA6D5B0F}"/>
              </a:ext>
            </a:extLst>
          </p:cNvPr>
          <p:cNvCxnSpPr>
            <a:cxnSpLocks/>
          </p:cNvCxnSpPr>
          <p:nvPr/>
        </p:nvCxnSpPr>
        <p:spPr>
          <a:xfrm flipV="1">
            <a:off x="3670561" y="5031851"/>
            <a:ext cx="1230303" cy="237769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E063BD9-E11D-4E15-BA3F-4779B1F20C4E}"/>
              </a:ext>
            </a:extLst>
          </p:cNvPr>
          <p:cNvCxnSpPr>
            <a:cxnSpLocks/>
          </p:cNvCxnSpPr>
          <p:nvPr/>
        </p:nvCxnSpPr>
        <p:spPr>
          <a:xfrm flipH="1">
            <a:off x="8195450" y="3003714"/>
            <a:ext cx="1273147" cy="1140534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E011FEA2-3024-4679-B757-58E770997A48}"/>
              </a:ext>
            </a:extLst>
          </p:cNvPr>
          <p:cNvCxnSpPr>
            <a:cxnSpLocks/>
          </p:cNvCxnSpPr>
          <p:nvPr/>
        </p:nvCxnSpPr>
        <p:spPr>
          <a:xfrm flipH="1" flipV="1">
            <a:off x="7229588" y="5031851"/>
            <a:ext cx="1230303" cy="237769"/>
          </a:xfrm>
          <a:prstGeom prst="bentConnector3">
            <a:avLst>
              <a:gd name="adj1" fmla="val 50000"/>
            </a:avLst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6804F38-0476-44AE-816E-E90EE94B4EC3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요구사항 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B20D9B-D099-4E10-9257-6A6C5904EDF8}"/>
              </a:ext>
            </a:extLst>
          </p:cNvPr>
          <p:cNvSpPr txBox="1"/>
          <p:nvPr/>
        </p:nvSpPr>
        <p:spPr>
          <a:xfrm>
            <a:off x="1085627" y="971494"/>
            <a:ext cx="10062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BroadwayEngraved BT" pitchFamily="2" charset="0"/>
                <a:ea typeface="AppleSDGothicNeoB00" panose="02000503000000000000" pitchFamily="2" charset="-127"/>
              </a:rPr>
              <a:t>GODZIP </a:t>
            </a:r>
            <a:r>
              <a:rPr lang="ko-KR" altLang="en-US" sz="40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주요 기능</a:t>
            </a:r>
          </a:p>
        </p:txBody>
      </p:sp>
    </p:spTree>
    <p:extLst>
      <p:ext uri="{BB962C8B-B14F-4D97-AF65-F5344CB8AC3E}">
        <p14:creationId xmlns:p14="http://schemas.microsoft.com/office/powerpoint/2010/main" val="295347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4AA6FB-F741-4CE3-9A64-CAE8E1569B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11A7E1-733A-4031-A279-9C51CB10CF84}"/>
              </a:ext>
            </a:extLst>
          </p:cNvPr>
          <p:cNvCxnSpPr>
            <a:cxnSpLocks/>
          </p:cNvCxnSpPr>
          <p:nvPr/>
        </p:nvCxnSpPr>
        <p:spPr>
          <a:xfrm flipH="1">
            <a:off x="6035040" y="152400"/>
            <a:ext cx="3810" cy="6705600"/>
          </a:xfrm>
          <a:prstGeom prst="line">
            <a:avLst/>
          </a:prstGeom>
          <a:ln w="19050">
            <a:solidFill>
              <a:srgbClr val="378063">
                <a:alpha val="3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784300A-BDB9-48D4-9A18-3CD31E0C097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6920" y="3429000"/>
            <a:ext cx="2088000" cy="28080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B118377-2EA0-474A-9A1E-4BAA849DCD5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59" y="3429000"/>
            <a:ext cx="2088000" cy="2808000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5216B7C-B978-470F-82E4-AE183D49528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2798" y="3429000"/>
            <a:ext cx="2088000" cy="2840657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152688C-0350-485A-9A1A-A1861806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775" y="342446"/>
            <a:ext cx="3570540" cy="5927211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255ADC2-9A32-417F-9016-B83795AF9591}"/>
              </a:ext>
            </a:extLst>
          </p:cNvPr>
          <p:cNvSpPr txBox="1"/>
          <p:nvPr/>
        </p:nvSpPr>
        <p:spPr>
          <a:xfrm>
            <a:off x="716920" y="1022896"/>
            <a:ext cx="650684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리뷰의 필요성</a:t>
            </a:r>
            <a:endParaRPr lang="en-US" altLang="ko-KR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한국의 아마존 </a:t>
            </a:r>
            <a:r>
              <a:rPr lang="ko-KR" altLang="en-US" sz="14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쿠팡은</a:t>
            </a:r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배송비가 무료지만</a:t>
            </a:r>
            <a:r>
              <a:rPr lang="en-US" altLang="ko-KR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spc="-150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해외직구는</a:t>
            </a:r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대명사 배송비 부담이 큼</a:t>
            </a: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&gt; </a:t>
            </a:r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배송비 부담에 단순교환은 현실적으로 어려운 상황이라 선구매한 사용자들의 리뷰에 크게 의존</a:t>
            </a:r>
          </a:p>
          <a:p>
            <a:endParaRPr lang="ko-KR" altLang="en-US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리뷰사이트의 시장성</a:t>
            </a:r>
            <a:endParaRPr lang="en-US" altLang="ko-KR" spc="-15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정확하고 다각적인 리뷰는 소비자와 판매자를 매칭하는 역할을 하며 마케팅</a:t>
            </a:r>
            <a:r>
              <a:rPr lang="en-US" altLang="ko-KR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판매관리비용 절감에 효과적</a:t>
            </a:r>
          </a:p>
          <a:p>
            <a:r>
              <a:rPr lang="ko-KR" altLang="en-US" sz="1400" spc="-15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현재 해외상품에 대한 국내리뷰는 블로그나 커뮤니티로 파편화된 상황이며 통합 플랫폼은 부재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F7C0FB-6C59-4011-930A-9E13FB1582FE}"/>
              </a:ext>
            </a:extLst>
          </p:cNvPr>
          <p:cNvSpPr txBox="1"/>
          <p:nvPr/>
        </p:nvSpPr>
        <p:spPr>
          <a:xfrm>
            <a:off x="716921" y="6351389"/>
            <a:ext cx="2084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쿠팡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3BF771-2344-41ED-AA59-EB6418ED8F26}"/>
              </a:ext>
            </a:extLst>
          </p:cNvPr>
          <p:cNvSpPr txBox="1"/>
          <p:nvPr/>
        </p:nvSpPr>
        <p:spPr>
          <a:xfrm>
            <a:off x="3101765" y="6317411"/>
            <a:ext cx="2084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 dirty="0" err="1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오늘의집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EDAE9A-818A-44CE-90A5-BEA356584673}"/>
              </a:ext>
            </a:extLst>
          </p:cNvPr>
          <p:cNvSpPr txBox="1"/>
          <p:nvPr/>
        </p:nvSpPr>
        <p:spPr>
          <a:xfrm>
            <a:off x="5482798" y="6317411"/>
            <a:ext cx="2084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네이버쇼핑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D8CA45-3DCC-4ADD-9A5B-4A9A3318090C}"/>
              </a:ext>
            </a:extLst>
          </p:cNvPr>
          <p:cNvSpPr txBox="1"/>
          <p:nvPr/>
        </p:nvSpPr>
        <p:spPr>
          <a:xfrm>
            <a:off x="8302775" y="6317410"/>
            <a:ext cx="3551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yelp</a:t>
            </a:r>
            <a:endParaRPr lang="ko-KR" altLang="en-US" sz="1400" spc="-150" dirty="0"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69EBD-B98C-4E80-9A61-1F63F9E8C296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시장분석</a:t>
            </a:r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_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54348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C8374D-6473-41E3-8A78-5751CD1A97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11A7E1-733A-4031-A279-9C51CB10CF84}"/>
              </a:ext>
            </a:extLst>
          </p:cNvPr>
          <p:cNvCxnSpPr>
            <a:cxnSpLocks/>
          </p:cNvCxnSpPr>
          <p:nvPr/>
        </p:nvCxnSpPr>
        <p:spPr>
          <a:xfrm flipH="1">
            <a:off x="6035040" y="326087"/>
            <a:ext cx="3810" cy="6705600"/>
          </a:xfrm>
          <a:prstGeom prst="line">
            <a:avLst/>
          </a:prstGeom>
          <a:ln w="19050">
            <a:solidFill>
              <a:srgbClr val="378063">
                <a:alpha val="3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1D945B-2BA4-4AC1-A475-E132F7EB5209}"/>
              </a:ext>
            </a:extLst>
          </p:cNvPr>
          <p:cNvGrpSpPr/>
          <p:nvPr/>
        </p:nvGrpSpPr>
        <p:grpSpPr>
          <a:xfrm>
            <a:off x="137160" y="1318573"/>
            <a:ext cx="12054840" cy="4054181"/>
            <a:chOff x="185803" y="1422806"/>
            <a:chExt cx="12054840" cy="40541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40B47B-9C92-48F1-A0EA-B105863924D2}"/>
                </a:ext>
              </a:extLst>
            </p:cNvPr>
            <p:cNvSpPr txBox="1"/>
            <p:nvPr/>
          </p:nvSpPr>
          <p:spPr>
            <a:xfrm>
              <a:off x="4700423" y="3948772"/>
              <a:ext cx="27070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EAA27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리뷰 반응</a:t>
              </a:r>
              <a:endParaRPr lang="en-US" altLang="ko-KR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A9914D1-36C3-4B11-854F-453B39D0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012" b="1"/>
            <a:stretch/>
          </p:blipFill>
          <p:spPr>
            <a:xfrm>
              <a:off x="4630629" y="1422807"/>
              <a:ext cx="2808822" cy="195612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EFFFE-3A98-4DF1-ABF4-7B87367BF955}"/>
                </a:ext>
              </a:extLst>
            </p:cNvPr>
            <p:cNvSpPr txBox="1"/>
            <p:nvPr/>
          </p:nvSpPr>
          <p:spPr>
            <a:xfrm>
              <a:off x="4780613" y="4522880"/>
              <a:ext cx="26550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좋아요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댓글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평점 등 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리뷰에 대한 반응을 구현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835A8C-D3C6-4169-8E00-DFA86508E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7404" y="1422808"/>
              <a:ext cx="2808822" cy="195612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92570E-1C3A-4FE8-B91D-443E33CACBB9}"/>
                </a:ext>
              </a:extLst>
            </p:cNvPr>
            <p:cNvSpPr txBox="1"/>
            <p:nvPr/>
          </p:nvSpPr>
          <p:spPr>
            <a:xfrm>
              <a:off x="8657403" y="3951073"/>
              <a:ext cx="2808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EAA27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게시글 작성 툴 제공</a:t>
              </a:r>
              <a:endParaRPr lang="en-US" altLang="ko-KR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161DD1-A125-4A9C-AA4A-10802AA9DA22}"/>
                </a:ext>
              </a:extLst>
            </p:cNvPr>
            <p:cNvSpPr txBox="1"/>
            <p:nvPr/>
          </p:nvSpPr>
          <p:spPr>
            <a:xfrm>
              <a:off x="8785507" y="4522880"/>
              <a:ext cx="265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텍스트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사진 첨부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링크 등 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게시글 작성을 위한 툴 제공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C63663-6297-4DE9-9052-DD76BDE35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165" y="1422806"/>
              <a:ext cx="2572362" cy="195612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95E562-91BA-45B4-8273-558255BFE61F}"/>
                </a:ext>
              </a:extLst>
            </p:cNvPr>
            <p:cNvSpPr txBox="1"/>
            <p:nvPr/>
          </p:nvSpPr>
          <p:spPr>
            <a:xfrm>
              <a:off x="792165" y="3935137"/>
              <a:ext cx="2513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EAA27F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리뷰 검색 최적화</a:t>
              </a:r>
              <a:endParaRPr lang="en-US" altLang="ko-KR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6F8E94-7CB2-473B-95EB-1D443342C201}"/>
                </a:ext>
              </a:extLst>
            </p:cNvPr>
            <p:cNvSpPr txBox="1"/>
            <p:nvPr/>
          </p:nvSpPr>
          <p:spPr>
            <a:xfrm>
              <a:off x="709491" y="4503081"/>
              <a:ext cx="2655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나라별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상품별 </a:t>
              </a:r>
              <a:r>
                <a:rPr lang="en-US" altLang="ko-KR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 </a:t>
              </a:r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콘텐츠 등 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리뷰를 쉽게 찾기 위한 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>
                      <a:lumMod val="95000"/>
                    </a:schemeClr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검색 및 정렬 제공</a:t>
              </a:r>
              <a:endParaRPr lang="en-US" altLang="ko-KR" sz="1400" dirty="0"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BBE772-6744-4DE1-B59A-7B0E0176552F}"/>
                </a:ext>
              </a:extLst>
            </p:cNvPr>
            <p:cNvCxnSpPr>
              <a:cxnSpLocks/>
            </p:cNvCxnSpPr>
            <p:nvPr/>
          </p:nvCxnSpPr>
          <p:spPr>
            <a:xfrm>
              <a:off x="6076063" y="3213552"/>
              <a:ext cx="6164580" cy="0"/>
            </a:xfrm>
            <a:prstGeom prst="line">
              <a:avLst/>
            </a:prstGeom>
            <a:ln w="19050">
              <a:solidFill>
                <a:srgbClr val="378063">
                  <a:alpha val="3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E6F439-ECB5-47AC-9E01-46EDF9BDCDED}"/>
                </a:ext>
              </a:extLst>
            </p:cNvPr>
            <p:cNvCxnSpPr>
              <a:cxnSpLocks/>
            </p:cNvCxnSpPr>
            <p:nvPr/>
          </p:nvCxnSpPr>
          <p:spPr>
            <a:xfrm>
              <a:off x="185803" y="2474412"/>
              <a:ext cx="5897880" cy="0"/>
            </a:xfrm>
            <a:prstGeom prst="line">
              <a:avLst/>
            </a:prstGeom>
            <a:ln w="19050">
              <a:solidFill>
                <a:srgbClr val="378063">
                  <a:alpha val="35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1F945D-78AE-43F2-8A57-AD4D285729B1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시장분석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_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유사 프로그램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5FC1D6-C3EB-4732-812E-47BA79B4B141}"/>
              </a:ext>
            </a:extLst>
          </p:cNvPr>
          <p:cNvSpPr txBox="1"/>
          <p:nvPr/>
        </p:nvSpPr>
        <p:spPr>
          <a:xfrm>
            <a:off x="1009650" y="5334654"/>
            <a:ext cx="10791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0" spc="-150" dirty="0">
                <a:solidFill>
                  <a:schemeClr val="bg1">
                    <a:lumMod val="8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사용자를 위해</a:t>
            </a:r>
            <a:endParaRPr lang="en-US" altLang="ko-KR" sz="4000" spc="-150" dirty="0">
              <a:solidFill>
                <a:schemeClr val="bg1">
                  <a:lumMod val="8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ko-KR" altLang="en-US" sz="4000" spc="-150" dirty="0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쉽</a:t>
            </a:r>
            <a:r>
              <a:rPr lang="ko-KR" altLang="en-US" sz="40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 </a:t>
            </a:r>
            <a:r>
              <a:rPr lang="ko-KR" altLang="en-US" sz="4000" spc="-150" dirty="0" err="1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반응</a:t>
            </a:r>
            <a:r>
              <a:rPr lang="ko-KR" altLang="en-US" sz="4000" spc="-15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</a:t>
            </a:r>
            <a:r>
              <a:rPr lang="ko-KR" altLang="en-US" sz="4000" spc="-15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4000" spc="-150" dirty="0" err="1">
                <a:solidFill>
                  <a:srgbClr val="67B0B5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편리</a:t>
            </a:r>
            <a:r>
              <a:rPr lang="ko-KR" altLang="en-US" sz="4000" spc="-150" dirty="0" err="1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고</a:t>
            </a:r>
            <a:endParaRPr lang="ko-KR" altLang="en-US" sz="4000" spc="-15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0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2327FD-C4A6-4FF3-A3C9-A039C023E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CCE6F2F-5C63-42E8-A404-0D36D0DE9A9B}"/>
              </a:ext>
            </a:extLst>
          </p:cNvPr>
          <p:cNvGrpSpPr/>
          <p:nvPr/>
        </p:nvGrpSpPr>
        <p:grpSpPr>
          <a:xfrm>
            <a:off x="3576252" y="675354"/>
            <a:ext cx="8282373" cy="5507291"/>
            <a:chOff x="2984625" y="400785"/>
            <a:chExt cx="8993448" cy="598011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2C8FA11-69FA-48D2-8A37-9E8EAC549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625" y="400785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9E35D6C-8820-4AA4-B56E-B04537CE4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349" y="3446899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B6D8B7-8A7C-4CE7-A93B-F6733EE6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4073" y="3446899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551866-E0A1-4C60-9E5A-3D663480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4625" y="3446899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ABCF17-11AF-486B-B82D-D15F63F12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4073" y="400785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D41EB74-E27B-486F-B42E-BFBD2B4D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4349" y="400785"/>
              <a:ext cx="2934000" cy="293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58864B5-8E0D-4275-838E-DDE59E0E07B8}"/>
              </a:ext>
            </a:extLst>
          </p:cNvPr>
          <p:cNvSpPr txBox="1"/>
          <p:nvPr/>
        </p:nvSpPr>
        <p:spPr>
          <a:xfrm>
            <a:off x="333375" y="333375"/>
            <a:ext cx="46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자기소개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1BE2BE-2D4E-435F-8172-47C99F1D7257}"/>
              </a:ext>
            </a:extLst>
          </p:cNvPr>
          <p:cNvSpPr txBox="1"/>
          <p:nvPr/>
        </p:nvSpPr>
        <p:spPr>
          <a:xfrm>
            <a:off x="0" y="2261266"/>
            <a:ext cx="3576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bg1"/>
                </a:solidFill>
                <a:latin typeface="BroadwayEngraved BT" pitchFamily="2" charset="0"/>
                <a:ea typeface="AppleSDGothicNeoB00" panose="02000503000000000000" pitchFamily="2" charset="-127"/>
              </a:rPr>
              <a:t>GODZIP</a:t>
            </a:r>
            <a:endParaRPr lang="ko-KR" altLang="en-US" sz="4000" spc="-150" dirty="0">
              <a:solidFill>
                <a:schemeClr val="bg1"/>
              </a:solidFill>
              <a:latin typeface="BroadwayEngraved BT" pitchFamily="2" charset="0"/>
              <a:ea typeface="AppleSDGothicNeoB00" panose="02000503000000000000" pitchFamily="2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01F0EBD1-E2DD-482B-82B4-A2B11035D83F}"/>
              </a:ext>
            </a:extLst>
          </p:cNvPr>
          <p:cNvSpPr txBox="1"/>
          <p:nvPr/>
        </p:nvSpPr>
        <p:spPr>
          <a:xfrm>
            <a:off x="-1" y="3186132"/>
            <a:ext cx="357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400" dirty="0">
                <a:solidFill>
                  <a:srgbClr val="EAA27F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프로젝트 담당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F90DF0C3-4F54-41C9-B2CA-5A4EA0505FAC}"/>
              </a:ext>
            </a:extLst>
          </p:cNvPr>
          <p:cNvSpPr txBox="1"/>
          <p:nvPr/>
        </p:nvSpPr>
        <p:spPr>
          <a:xfrm>
            <a:off x="-60960" y="3855075"/>
            <a:ext cx="363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AC8 </a:t>
            </a:r>
            <a:r>
              <a:rPr lang="ko-KR" altLang="en-US" sz="24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59816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DF2B76-38D5-4E38-9BBA-9DE401844E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40210-0BCC-403E-BAEF-2F778103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51050"/>
            <a:ext cx="8625668" cy="601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245A-EB01-4C4A-86B6-2C21AB24D603}"/>
              </a:ext>
            </a:extLst>
          </p:cNvPr>
          <p:cNvSpPr txBox="1"/>
          <p:nvPr/>
        </p:nvSpPr>
        <p:spPr>
          <a:xfrm>
            <a:off x="9662428" y="3013501"/>
            <a:ext cx="2529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모델링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sz="2400" dirty="0" err="1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uml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진행 중</a:t>
            </a:r>
          </a:p>
        </p:txBody>
      </p:sp>
    </p:spTree>
    <p:extLst>
      <p:ext uri="{BB962C8B-B14F-4D97-AF65-F5344CB8AC3E}">
        <p14:creationId xmlns:p14="http://schemas.microsoft.com/office/powerpoint/2010/main" val="268881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675</Words>
  <Application>Microsoft Office PowerPoint</Application>
  <PresentationFormat>와이드스크린</PresentationFormat>
  <Paragraphs>119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AppleSDGothicNeoB00</vt:lpstr>
      <vt:lpstr>AppleSDGothicNeoH00</vt:lpstr>
      <vt:lpstr>Arial</vt:lpstr>
      <vt:lpstr>맑은 고딕</vt:lpstr>
      <vt:lpstr>-apple-system</vt:lpstr>
      <vt:lpstr>BroadwayEngraved BT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GB</dc:creator>
  <cp:lastModifiedBy>GB</cp:lastModifiedBy>
  <cp:revision>49</cp:revision>
  <dcterms:created xsi:type="dcterms:W3CDTF">2023-02-28T03:45:39Z</dcterms:created>
  <dcterms:modified xsi:type="dcterms:W3CDTF">2023-03-03T06:50:35Z</dcterms:modified>
</cp:coreProperties>
</file>